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269" r:id="rId2"/>
    <p:sldId id="273" r:id="rId3"/>
    <p:sldId id="274" r:id="rId4"/>
    <p:sldId id="275" r:id="rId5"/>
    <p:sldId id="277" r:id="rId6"/>
    <p:sldId id="278" r:id="rId7"/>
    <p:sldId id="280" r:id="rId8"/>
    <p:sldId id="279" r:id="rId9"/>
    <p:sldId id="281" r:id="rId10"/>
  </p:sldIdLst>
  <p:sldSz cx="12192000" cy="6858000"/>
  <p:notesSz cx="6810375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2735"/>
    <a:srgbClr val="192D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8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7637" y="0"/>
            <a:ext cx="2951163" cy="497126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r">
              <a:defRPr sz="1200"/>
            </a:lvl1pPr>
          </a:lstStyle>
          <a:p>
            <a:fld id="{13CADAF6-1FAF-4A55-8117-9E1313D6692B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7637" y="9443662"/>
            <a:ext cx="2951163" cy="497126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r">
              <a:defRPr sz="1200"/>
            </a:lvl1pPr>
          </a:lstStyle>
          <a:p>
            <a:fld id="{6C8E63F6-D4AA-48FA-9535-D1A95C8E3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3129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1163" cy="498852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7637" y="1"/>
            <a:ext cx="2951163" cy="498852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r">
              <a:defRPr sz="1200"/>
            </a:lvl1pPr>
          </a:lstStyle>
          <a:p>
            <a:fld id="{DC1C615C-A9FD-4A5F-A60E-E3393D3ED563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58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67" tIns="45734" rIns="91467" bIns="4573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84835"/>
            <a:ext cx="5448300" cy="3914864"/>
          </a:xfrm>
          <a:prstGeom prst="rect">
            <a:avLst/>
          </a:prstGeom>
        </p:spPr>
        <p:txBody>
          <a:bodyPr vert="horz" lIns="91467" tIns="45734" rIns="91467" bIns="4573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3"/>
            <a:ext cx="2951163" cy="498851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7637" y="9443663"/>
            <a:ext cx="2951163" cy="498851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r">
              <a:defRPr sz="1200"/>
            </a:lvl1pPr>
          </a:lstStyle>
          <a:p>
            <a:fld id="{1213A27D-E9B6-4C6D-8152-95EDC8AA73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272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13A27D-E9B6-4C6D-8152-95EDC8AA73E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897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13A27D-E9B6-4C6D-8152-95EDC8AA73E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86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13A27D-E9B6-4C6D-8152-95EDC8AA73E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656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13A27D-E9B6-4C6D-8152-95EDC8AA73E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224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6406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6021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F7553-3CC6-4AE3-A632-CD7E77409159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0E489-1AE5-4D08-9907-53F8DAD70F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058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81B0-1699-4477-8A87-6A3E9C2F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074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81B0-1699-4477-8A87-6A3E9C2F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761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F7553-3CC6-4AE3-A632-CD7E77409159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81B0-1699-4477-8A87-6A3E9C2F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568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F7553-3CC6-4AE3-A632-CD7E77409159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0E489-1AE5-4D08-9907-53F8DAD70F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663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81B0-1699-4477-8A87-6A3E9C2F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666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81B0-1699-4477-8A87-6A3E9C2F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197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81B0-1699-4477-8A87-6A3E9C2F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202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81B0-1699-4477-8A87-6A3E9C2F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709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81B0-1699-4477-8A87-6A3E9C2F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076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81B0-1699-4477-8A87-6A3E9C2F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1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481B0-1699-4477-8A87-6A3E9C2FD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60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65A58DA6-CD51-475B-A785-26AD2337B4C0}"/>
              </a:ext>
            </a:extLst>
          </p:cNvPr>
          <p:cNvSpPr/>
          <p:nvPr/>
        </p:nvSpPr>
        <p:spPr>
          <a:xfrm>
            <a:off x="7671553" y="2725271"/>
            <a:ext cx="6789272" cy="4132729"/>
          </a:xfrm>
          <a:custGeom>
            <a:avLst/>
            <a:gdLst>
              <a:gd name="connsiteX0" fmla="*/ 2378637 w 6789272"/>
              <a:gd name="connsiteY0" fmla="*/ 0 h 4132729"/>
              <a:gd name="connsiteX1" fmla="*/ 4404659 w 6789272"/>
              <a:gd name="connsiteY1" fmla="*/ 0 h 4132729"/>
              <a:gd name="connsiteX2" fmla="*/ 6789272 w 6789272"/>
              <a:gd name="connsiteY2" fmla="*/ 4132729 h 4132729"/>
              <a:gd name="connsiteX3" fmla="*/ 4737846 w 6789272"/>
              <a:gd name="connsiteY3" fmla="*/ 4130923 h 4132729"/>
              <a:gd name="connsiteX4" fmla="*/ 3394636 w 6789272"/>
              <a:gd name="connsiteY4" fmla="*/ 1786652 h 4132729"/>
              <a:gd name="connsiteX5" fmla="*/ 2052781 w 6789272"/>
              <a:gd name="connsiteY5" fmla="*/ 4128559 h 4132729"/>
              <a:gd name="connsiteX6" fmla="*/ 0 w 6789272"/>
              <a:gd name="connsiteY6" fmla="*/ 4126752 h 4132729"/>
              <a:gd name="connsiteX7" fmla="*/ 2378637 w 6789272"/>
              <a:gd name="connsiteY7" fmla="*/ 0 h 413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9272" h="4132729">
                <a:moveTo>
                  <a:pt x="2378637" y="0"/>
                </a:moveTo>
                <a:lnTo>
                  <a:pt x="4404659" y="0"/>
                </a:lnTo>
                <a:lnTo>
                  <a:pt x="6789272" y="4132729"/>
                </a:lnTo>
                <a:lnTo>
                  <a:pt x="4737846" y="4130923"/>
                </a:lnTo>
                <a:lnTo>
                  <a:pt x="3394636" y="1786652"/>
                </a:lnTo>
                <a:lnTo>
                  <a:pt x="2052781" y="4128559"/>
                </a:lnTo>
                <a:lnTo>
                  <a:pt x="0" y="4126752"/>
                </a:lnTo>
                <a:lnTo>
                  <a:pt x="2378637" y="0"/>
                </a:lnTo>
                <a:close/>
              </a:path>
            </a:pathLst>
          </a:custGeom>
          <a:blipFill dpi="0" rotWithShape="1">
            <a:blip r:embed="rId3">
              <a:alphaModFix amt="5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15" name="object 3">
            <a:extLst>
              <a:ext uri="{FF2B5EF4-FFF2-40B4-BE49-F238E27FC236}">
                <a16:creationId xmlns:a16="http://schemas.microsoft.com/office/drawing/2014/main" id="{338D6073-C7CB-4E69-9328-C4264BF21B2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531895" y="194283"/>
            <a:ext cx="521093" cy="31347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3D55806-075C-46CC-8352-931ED0222A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25" y="106183"/>
            <a:ext cx="475038" cy="4750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146" y="106183"/>
            <a:ext cx="5673273" cy="475038"/>
          </a:xfrm>
        </p:spPr>
        <p:txBody>
          <a:bodyPr>
            <a:noAutofit/>
          </a:bodyPr>
          <a:lstStyle/>
          <a:p>
            <a:r>
              <a:rPr lang="ru-RU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Петербургский государственный университет путей сообщения </a:t>
            </a:r>
            <a:r>
              <a:rPr lang="ru-RU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Императора </a:t>
            </a:r>
            <a:r>
              <a:rPr lang="ru-RU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Александра </a:t>
            </a:r>
            <a:r>
              <a:rPr lang="en-US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I</a:t>
            </a:r>
            <a:endParaRPr lang="ru-RU" sz="1200" b="1" dirty="0">
              <a:solidFill>
                <a:srgbClr val="192D7C"/>
              </a:solidFill>
              <a:latin typeface="Golos Text VF DemiBold" pitchFamily="2" charset="0"/>
              <a:ea typeface="Golos Text VF DemiBold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64" y="915404"/>
            <a:ext cx="5755339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ОПИСАНИЕ ПРОДУКТА</a:t>
            </a:r>
            <a:r>
              <a:rPr lang="ru-RU" sz="1600" b="1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: 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Разработаны на уровне патентов мобильный торкрет-аппарат  МТА-1С для торкретирования бетонных и железобетонных конструкций и грунтовых массивов в особо стесненных условиях проведения работ и инновационные торкрет-составы с использованием новых комплексных </a:t>
            </a:r>
            <a:r>
              <a:rPr lang="ru-RU" sz="1300" dirty="0" err="1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суперпластифицирующих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 химических добавок, оказывающих положительное влияние на скорость схватывания и набора прочности. </a:t>
            </a:r>
          </a:p>
          <a:p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Проведены испытания аппарата и разработанных составов сухих смесей для различных видов работ.</a:t>
            </a:r>
            <a:endParaRPr lang="ru-RU" dirty="0">
              <a:latin typeface="Golos Text" panose="020B0503020202020204" pitchFamily="34" charset="-52"/>
              <a:cs typeface="Golos Text" panose="020B0503020202020204" pitchFamily="34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071" y="3025138"/>
            <a:ext cx="2862049" cy="1827075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7"/>
          <a:stretch>
            <a:fillRect/>
          </a:stretch>
        </p:blipFill>
        <p:spPr>
          <a:xfrm>
            <a:off x="3216421" y="3025138"/>
            <a:ext cx="2815267" cy="1893139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047997"/>
              </p:ext>
            </p:extLst>
          </p:nvPr>
        </p:nvGraphicFramePr>
        <p:xfrm>
          <a:off x="656797" y="5224838"/>
          <a:ext cx="4651661" cy="1435515"/>
        </p:xfrm>
        <a:graphic>
          <a:graphicData uri="http://schemas.openxmlformats.org/drawingml/2006/table">
            <a:tbl>
              <a:tblPr firstRow="1" firstCol="1" bandRow="1"/>
              <a:tblGrid>
                <a:gridCol w="930235">
                  <a:extLst>
                    <a:ext uri="{9D8B030D-6E8A-4147-A177-3AD203B41FA5}">
                      <a16:colId xmlns:a16="http://schemas.microsoft.com/office/drawing/2014/main" val="1314567573"/>
                    </a:ext>
                  </a:extLst>
                </a:gridCol>
                <a:gridCol w="930235">
                  <a:extLst>
                    <a:ext uri="{9D8B030D-6E8A-4147-A177-3AD203B41FA5}">
                      <a16:colId xmlns:a16="http://schemas.microsoft.com/office/drawing/2014/main" val="935535080"/>
                    </a:ext>
                  </a:extLst>
                </a:gridCol>
                <a:gridCol w="930235">
                  <a:extLst>
                    <a:ext uri="{9D8B030D-6E8A-4147-A177-3AD203B41FA5}">
                      <a16:colId xmlns:a16="http://schemas.microsoft.com/office/drawing/2014/main" val="4272342617"/>
                    </a:ext>
                  </a:extLst>
                </a:gridCol>
                <a:gridCol w="930235">
                  <a:extLst>
                    <a:ext uri="{9D8B030D-6E8A-4147-A177-3AD203B41FA5}">
                      <a16:colId xmlns:a16="http://schemas.microsoft.com/office/drawing/2014/main" val="1966280828"/>
                    </a:ext>
                  </a:extLst>
                </a:gridCol>
                <a:gridCol w="930721">
                  <a:extLst>
                    <a:ext uri="{9D8B030D-6E8A-4147-A177-3AD203B41FA5}">
                      <a16:colId xmlns:a16="http://schemas.microsoft.com/office/drawing/2014/main" val="2748934843"/>
                    </a:ext>
                  </a:extLst>
                </a:gridCol>
              </a:tblGrid>
              <a:tr h="23814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Концентрация добавки УНП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Лабораторные испытания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(10 мл /5 л СЦПР)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734816"/>
                  </a:ext>
                </a:extLst>
              </a:tr>
              <a:tr h="405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мл / 5 л СЦПР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мл /5 л СЦПР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 мл / 5 л СЦПР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2059190"/>
                  </a:ext>
                </a:extLst>
              </a:tr>
              <a:tr h="16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часов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1069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 часа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33,1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29,0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225516"/>
                  </a:ext>
                </a:extLst>
              </a:tr>
              <a:tr h="16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 часов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038121"/>
                  </a:ext>
                </a:extLst>
              </a:tr>
              <a:tr h="16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суток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52,1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215580"/>
                  </a:ext>
                </a:extLst>
              </a:tr>
              <a:tr h="16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 суток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70,3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64,1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60,2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90" marR="524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542246"/>
                  </a:ext>
                </a:extLst>
              </a:tr>
            </a:tbl>
          </a:graphicData>
        </a:graphic>
      </p:graphicFrame>
      <p:sp>
        <p:nvSpPr>
          <p:cNvPr id="11" name="Объект 4"/>
          <p:cNvSpPr txBox="1">
            <a:spLocks/>
          </p:cNvSpPr>
          <p:nvPr/>
        </p:nvSpPr>
        <p:spPr>
          <a:xfrm>
            <a:off x="200064" y="4968442"/>
            <a:ext cx="4758873" cy="322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latin typeface="Golos Text" panose="020B0503020202020204" pitchFamily="34" charset="-52"/>
                <a:cs typeface="Golos Text" panose="020B0503020202020204" pitchFamily="34" charset="-52"/>
              </a:rPr>
              <a:t>Результаты определения набора прочности торкрет-бетона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032704" y="428178"/>
            <a:ext cx="5839103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ЭФФЕКТ (ЦЕННОСТЬ): </a:t>
            </a:r>
          </a:p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200" u="sng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Для ремонта бетонных и </a:t>
            </a:r>
            <a:r>
              <a:rPr lang="ru-RU" sz="1200" u="sng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ж.б</a:t>
            </a:r>
            <a:r>
              <a:rPr lang="ru-RU" sz="1200" u="sng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. конструкций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: снижение стоимости и повышения качества проведения работ по ремонту и усилению бетонных и железобетонных конструкций в эксплуатируемых сооружениях «ГУП «Петербургский метрополитен». </a:t>
            </a:r>
          </a:p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200" u="sng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Для проходки горных выработок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: внедрение инновационных  конструкций и способов устройства временных крепей при проходке горных выработок с целью ускорения проведения работ и снижению земной поверхности при строительстве объектов метрополитена в Санкт-Петербурге.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ЗАКАЗЧИК: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ГУП «Петербургский метрополитен»; АО «Метрострой Северной Столицы»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СРОК РАЗРАБОТКИ: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2 года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СТОИМОСТЬ РАЗРАБОТКИ: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5 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млн.руб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.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ОЖИДАЕМЫЙ ОБЪЁМ ВЫПУСКА: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к 2025 г. 15 мобильных торкрет-аппаратов и производство 110 т инновационных сухих смесей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ТЕКУЩИЙ СТАТУС РАЗРАБОТКИ:</a:t>
            </a:r>
          </a:p>
          <a:p>
            <a:pPr>
              <a:buClr>
                <a:srgbClr val="000000"/>
              </a:buClr>
              <a:defRPr/>
            </a:pP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УГТ 7. Изготовлены  и прошли испытания в реальных условиях на объектах ГУП «Петербургский метрополитен» опытные образцы мобильный торкрет-аппарат  МТА-1С и разработанных инновационных составов.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ОЦЕНКА СТЕПЕНИ ЛОКАЛИЗАЦИИ: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95% компонентов аппарата и сухих смесей  отечественного производства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РАЗРАБОТКА СООТВЕТСТВУЕТ: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коду ГРНТИ </a:t>
            </a:r>
            <a:r>
              <a:rPr lang="ru-RU" sz="1200" kern="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67.09.33</a:t>
            </a:r>
            <a:r>
              <a:rPr lang="ru-RU" sz="1200" kern="0" dirty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Бетоны. Железобетон. Строительные растворы, смеси, составы</a:t>
            </a: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/ сквозной технологии 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Технологии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создания новых материалов с заданными свойствами и эксплуатационными характеристиками.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77071" y="537476"/>
            <a:ext cx="5628183" cy="47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solidFill>
                  <a:srgbClr val="FF0000"/>
                </a:solidFill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</a:rPr>
              <a:t>Разработка технологии и материалов</a:t>
            </a:r>
            <a:endParaRPr lang="en-US" sz="1800" b="1" dirty="0">
              <a:solidFill>
                <a:srgbClr val="FF0000"/>
              </a:solidFill>
              <a:latin typeface="Golos Text DemiBold" panose="020B0703020202020204" pitchFamily="34" charset="-52"/>
              <a:ea typeface="Verdana" panose="020B0604030504040204" pitchFamily="34" charset="0"/>
              <a:cs typeface="Golos Text DemiBold" panose="020B0703020202020204" pitchFamily="34" charset="-52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</a:rPr>
              <a:t>для торкретирования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89438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08ECCA97-7503-4F38-804A-D26641D44221}"/>
              </a:ext>
            </a:extLst>
          </p:cNvPr>
          <p:cNvSpPr/>
          <p:nvPr/>
        </p:nvSpPr>
        <p:spPr>
          <a:xfrm>
            <a:off x="7671553" y="2725271"/>
            <a:ext cx="6789272" cy="4132729"/>
          </a:xfrm>
          <a:custGeom>
            <a:avLst/>
            <a:gdLst>
              <a:gd name="connsiteX0" fmla="*/ 2378637 w 6789272"/>
              <a:gd name="connsiteY0" fmla="*/ 0 h 4132729"/>
              <a:gd name="connsiteX1" fmla="*/ 4404659 w 6789272"/>
              <a:gd name="connsiteY1" fmla="*/ 0 h 4132729"/>
              <a:gd name="connsiteX2" fmla="*/ 6789272 w 6789272"/>
              <a:gd name="connsiteY2" fmla="*/ 4132729 h 4132729"/>
              <a:gd name="connsiteX3" fmla="*/ 4737846 w 6789272"/>
              <a:gd name="connsiteY3" fmla="*/ 4130923 h 4132729"/>
              <a:gd name="connsiteX4" fmla="*/ 3394636 w 6789272"/>
              <a:gd name="connsiteY4" fmla="*/ 1786652 h 4132729"/>
              <a:gd name="connsiteX5" fmla="*/ 2052781 w 6789272"/>
              <a:gd name="connsiteY5" fmla="*/ 4128559 h 4132729"/>
              <a:gd name="connsiteX6" fmla="*/ 0 w 6789272"/>
              <a:gd name="connsiteY6" fmla="*/ 4126752 h 4132729"/>
              <a:gd name="connsiteX7" fmla="*/ 2378637 w 6789272"/>
              <a:gd name="connsiteY7" fmla="*/ 0 h 413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9272" h="4132729">
                <a:moveTo>
                  <a:pt x="2378637" y="0"/>
                </a:moveTo>
                <a:lnTo>
                  <a:pt x="4404659" y="0"/>
                </a:lnTo>
                <a:lnTo>
                  <a:pt x="6789272" y="4132729"/>
                </a:lnTo>
                <a:lnTo>
                  <a:pt x="4737846" y="4130923"/>
                </a:lnTo>
                <a:lnTo>
                  <a:pt x="3394636" y="1786652"/>
                </a:lnTo>
                <a:lnTo>
                  <a:pt x="2052781" y="4128559"/>
                </a:lnTo>
                <a:lnTo>
                  <a:pt x="0" y="4126752"/>
                </a:lnTo>
                <a:lnTo>
                  <a:pt x="2378637" y="0"/>
                </a:lnTo>
                <a:close/>
              </a:path>
            </a:pathLst>
          </a:custGeom>
          <a:blipFill dpi="0" rotWithShape="1">
            <a:blip r:embed="rId3">
              <a:alphaModFix amt="40000"/>
            </a:blip>
            <a:srcRect/>
            <a:stretch>
              <a:fillRect l="-5000" t="-23000" r="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1849" y="1203526"/>
            <a:ext cx="5884151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ОПИСАНИЕ ПРОДУКТА</a:t>
            </a:r>
            <a:r>
              <a:rPr lang="ru-RU" sz="1600" b="1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: 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Совместно с АО «ВНИКТИ», ООО «РСП-М» разработан </a:t>
            </a:r>
            <a:r>
              <a:rPr lang="ru-RU" alt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новый вид сварки рельсов, новые ТТ к сварному стыку для переоснащения рельсосварочного производства, новый тип рельсосварочной машины (стационар, мобильная), выполнено математическое моделирование температурных полей при рельефе и при ровных торцах, которые позволят повысить качественные показателей сварного стыка.</a:t>
            </a:r>
          </a:p>
          <a:p>
            <a:pPr algn="just"/>
            <a:endParaRPr lang="ru-RU" sz="13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167953" y="375163"/>
            <a:ext cx="583910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ЭФФЕКТ (ЦЕННОСТЬ): </a:t>
            </a:r>
          </a:p>
          <a:p>
            <a:pPr algn="just"/>
            <a:r>
              <a:rPr kumimoji="0" lang="ru-RU" sz="12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Для подвижного состава и объектов инфраструктуры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: </a:t>
            </a:r>
          </a:p>
          <a:p>
            <a:pPr>
              <a:buClr>
                <a:srgbClr val="000000"/>
              </a:buClr>
              <a:defRPr/>
            </a:pPr>
            <a:r>
              <a:rPr lang="ru-RU" sz="1200" dirty="0">
                <a:latin typeface="Golos Text" panose="020B0503020202020204" pitchFamily="34" charset="-52"/>
                <a:cs typeface="Golos Text" panose="020B0503020202020204" pitchFamily="34" charset="-52"/>
              </a:rPr>
              <a:t>1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. Минимизация образования дефектов по коду 46,47 снижение эксплуатационных затрат.</a:t>
            </a:r>
          </a:p>
          <a:p>
            <a:pPr>
              <a:buClr>
                <a:srgbClr val="000000"/>
              </a:buClr>
              <a:defRPr/>
            </a:pP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2. Энергетические характеристики процесса рельефной сварки позволяют снизить массогабаритные размеры сварочного оборудования.</a:t>
            </a:r>
          </a:p>
          <a:p>
            <a:pPr>
              <a:buClr>
                <a:srgbClr val="000000"/>
              </a:buClr>
              <a:defRPr/>
            </a:pP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3. В перспективе планируется дальнейшее повышение ресурса стыка до 1,4 млрд. 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тн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.</a:t>
            </a:r>
            <a:r>
              <a:rPr lang="en-US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 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бр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.</a:t>
            </a: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ЗАКАЗЧИК: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АО «Синара-Транспортные Машины»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,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ООО «РСП-М»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СРОК РАЗРАБОТКИ: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2 года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СТОИМОСТЬ РАЗРАБОТКИ: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5 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млн.руб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.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ОЖИДАЕМЫЙ ОБЪЁМ ВЫПУСКА: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к 2026 г.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провести эксплуатационные испытания рельсовых плетей сваренных новым рельефно-контактным способом, с грузонапряженностью свыше 100 млн т брутто на опытном полигоне.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ТЕКУЩИЙ СТАТУС РАЗРАБОТКИ: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УГТ 7. Выполнено с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равнение по технологии пульсирующего оплавления и по технологии рельефной сварки, произведен выбор технологической концепции; выполнен лабораторный прототип (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имитац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. испытания); разработана демо-версия (опытная эксплуатация); серийный  прототип; заводские испытания.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НИОКР продолжается.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ОЦЕНКА СТЕПЕНИ ЛОКАЛИЗАЦИИ: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100% отечественное производство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РАЗРАБОТКА СООТВЕТСТВУЕТ: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коду ГРНТИ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81.35: Сварка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3146" y="654854"/>
            <a:ext cx="5740902" cy="47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solidFill>
                  <a:srgbClr val="FF0000"/>
                </a:solidFill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</a:rPr>
              <a:t>Разработка новой технологии</a:t>
            </a:r>
            <a:endParaRPr lang="en-US" sz="1800" b="1" dirty="0">
              <a:solidFill>
                <a:srgbClr val="FF0000"/>
              </a:solidFill>
              <a:latin typeface="Golos Text DemiBold" panose="020B0703020202020204" pitchFamily="34" charset="-52"/>
              <a:ea typeface="Verdana" panose="020B0604030504040204" pitchFamily="34" charset="0"/>
              <a:cs typeface="Golos Text DemiBold" panose="020B0703020202020204" pitchFamily="34" charset="-52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</a:rPr>
              <a:t>контактной рельефной сварки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5538A2-552B-4B18-8643-A46D11D5C9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0" t="26803" r="19719" b="11293"/>
          <a:stretch/>
        </p:blipFill>
        <p:spPr>
          <a:xfrm>
            <a:off x="256897" y="2871460"/>
            <a:ext cx="5767151" cy="3518930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A4E14F4D-F457-41A1-B7DD-DD1E45507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146" y="106183"/>
            <a:ext cx="5673273" cy="475038"/>
          </a:xfrm>
        </p:spPr>
        <p:txBody>
          <a:bodyPr>
            <a:noAutofit/>
          </a:bodyPr>
          <a:lstStyle/>
          <a:p>
            <a:r>
              <a:rPr lang="ru-RU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Петербургский государственный университет путей сообщения </a:t>
            </a:r>
            <a:r>
              <a:rPr lang="ru-RU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Императора </a:t>
            </a:r>
            <a:r>
              <a:rPr lang="ru-RU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Александра </a:t>
            </a:r>
            <a:r>
              <a:rPr lang="en-US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I</a:t>
            </a:r>
            <a:endParaRPr lang="ru-RU" sz="1200" b="1" dirty="0">
              <a:solidFill>
                <a:srgbClr val="192D7C"/>
              </a:solidFill>
              <a:latin typeface="Golos Text VF DemiBold" pitchFamily="2" charset="0"/>
              <a:ea typeface="Golos Text VF DemiBold" pitchFamily="2" charset="0"/>
              <a:cs typeface="Times New Roman" panose="02020603050405020304" pitchFamily="18" charset="0"/>
            </a:endParaRPr>
          </a:p>
        </p:txBody>
      </p:sp>
      <p:pic>
        <p:nvPicPr>
          <p:cNvPr id="11" name="object 3">
            <a:extLst>
              <a:ext uri="{FF2B5EF4-FFF2-40B4-BE49-F238E27FC236}">
                <a16:creationId xmlns:a16="http://schemas.microsoft.com/office/drawing/2014/main" id="{1E10E81F-35BC-4C2C-8E1E-9465E1114B45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531895" y="194283"/>
            <a:ext cx="521093" cy="31347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661AA82-F783-4667-8110-B51C90A5E9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25" y="106183"/>
            <a:ext cx="475038" cy="47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5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EB9EE2D7-C238-48C2-86DD-0CF6C251A5A0}"/>
              </a:ext>
            </a:extLst>
          </p:cNvPr>
          <p:cNvSpPr/>
          <p:nvPr/>
        </p:nvSpPr>
        <p:spPr>
          <a:xfrm>
            <a:off x="7671553" y="2725271"/>
            <a:ext cx="6789272" cy="4132729"/>
          </a:xfrm>
          <a:custGeom>
            <a:avLst/>
            <a:gdLst>
              <a:gd name="connsiteX0" fmla="*/ 2378637 w 6789272"/>
              <a:gd name="connsiteY0" fmla="*/ 0 h 4132729"/>
              <a:gd name="connsiteX1" fmla="*/ 4404659 w 6789272"/>
              <a:gd name="connsiteY1" fmla="*/ 0 h 4132729"/>
              <a:gd name="connsiteX2" fmla="*/ 6789272 w 6789272"/>
              <a:gd name="connsiteY2" fmla="*/ 4132729 h 4132729"/>
              <a:gd name="connsiteX3" fmla="*/ 4737846 w 6789272"/>
              <a:gd name="connsiteY3" fmla="*/ 4130923 h 4132729"/>
              <a:gd name="connsiteX4" fmla="*/ 3394636 w 6789272"/>
              <a:gd name="connsiteY4" fmla="*/ 1786652 h 4132729"/>
              <a:gd name="connsiteX5" fmla="*/ 2052781 w 6789272"/>
              <a:gd name="connsiteY5" fmla="*/ 4128559 h 4132729"/>
              <a:gd name="connsiteX6" fmla="*/ 0 w 6789272"/>
              <a:gd name="connsiteY6" fmla="*/ 4126752 h 4132729"/>
              <a:gd name="connsiteX7" fmla="*/ 2378637 w 6789272"/>
              <a:gd name="connsiteY7" fmla="*/ 0 h 413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9272" h="4132729">
                <a:moveTo>
                  <a:pt x="2378637" y="0"/>
                </a:moveTo>
                <a:lnTo>
                  <a:pt x="4404659" y="0"/>
                </a:lnTo>
                <a:lnTo>
                  <a:pt x="6789272" y="4132729"/>
                </a:lnTo>
                <a:lnTo>
                  <a:pt x="4737846" y="4130923"/>
                </a:lnTo>
                <a:lnTo>
                  <a:pt x="3394636" y="1786652"/>
                </a:lnTo>
                <a:lnTo>
                  <a:pt x="2052781" y="4128559"/>
                </a:lnTo>
                <a:lnTo>
                  <a:pt x="0" y="4126752"/>
                </a:lnTo>
                <a:lnTo>
                  <a:pt x="2378637" y="0"/>
                </a:lnTo>
                <a:close/>
              </a:path>
            </a:pathLst>
          </a:custGeom>
          <a:blipFill dpi="0" rotWithShape="1">
            <a:blip r:embed="rId3">
              <a:alphaModFix amt="5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0064" y="915404"/>
            <a:ext cx="58841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ОПИСАНИЕ ПРОДУКТА</a:t>
            </a:r>
            <a:r>
              <a:rPr lang="ru-RU" sz="1600" b="1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: 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разработанная унифицированная беспилотная платформа на комбинированном ходу позволяет решать в комплексе задачи оперативной доставки сервисных бригад по обслуживанию и ремонту подвижного состава, материалов и комплектующих, что приводит к сокращению ремонтных окон, сокращение перерывов в движении поездов, повышению качества содержания пути. Платформа имеет в своем составе съемные элементы, позволяющие гибко реагировать на решение выявленных проблем. </a:t>
            </a:r>
            <a:endParaRPr lang="ru-RU" sz="1300" dirty="0"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032704" y="211975"/>
            <a:ext cx="5839103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ЭФФЕКТ (ЦЕННОСТЬ): </a:t>
            </a:r>
          </a:p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kumimoji="0" lang="ru-RU" sz="12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Для подвижного состава и объектов инфраструктуры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: </a:t>
            </a:r>
          </a:p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1. Оперативная д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оставка на перегон сервисных бригад и запчастей к отказавшим локомотивам, путевым машинам и сокращение времени простоя под ремонтными операциями.</a:t>
            </a:r>
          </a:p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2. Организация визуального контроля состояния пути. Проведение ультразвукового и магнитного контроля состояния пути, повышение уровня содержания пути в надлежащем состоянии.</a:t>
            </a: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3.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Оперативная д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оставка материалов верхнего строения пути (скреплений; накладок; пружинных 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противоугонов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; шпал деревянных и железобетонных), элементов переездного настила; небольших мачт, ферм металлических малых размеров, малых труб, элементов автоматики, средств сигнализации и связи) и сокращение времени простоя под ремонтными операциями.</a:t>
            </a: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ЗАКАЗЧИК: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Дирекция инфраструктуры ОАО «Российские железные дороги»</a:t>
            </a: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СРОК РАЗРАБОТКИ: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2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года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СТОИМОСТЬ РАЗРАБОТКИ: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5</a:t>
            </a:r>
            <a:r>
              <a:rPr lang="ru-RU" sz="1200" kern="0" dirty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млн.руб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.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ОЖИДАЕМЫЙ ОБЪЁМ ВЫПУСКА: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к </a:t>
            </a:r>
            <a:r>
              <a:rPr lang="ru-RU" sz="1200" kern="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2030 г. 15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унифицированных беспилотных платформ на комбинированном ходу</a:t>
            </a: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ТЕКУЩИЙ СТАТУС РАЗРАБОТКИ: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УГТ 5. Выполнены проектные решения, разработана модель платформы и съемного оборудования. НИОКР продолжается.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ОЦЕНКА СТЕПЕНИ ЛОКАЛИЗАЦИИ: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100% компонентов системы отечественного производства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РАЗРАБОТКА СООТВЕТСТВУЕТ: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коду ГРНТИ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55.43.33 / </a:t>
            </a: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приоритету научно-технологического развития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Интеллектуальные транспортные и телекоммуникационные системы, включая автономные транспортные средства / </a:t>
            </a: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критической технологии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Транспортные технологии для различных сфер применения (море, земля, воздух), в том числе беспилотные и автономные системы / 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3146" y="563306"/>
            <a:ext cx="5673273" cy="47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solidFill>
                  <a:srgbClr val="FF0000"/>
                </a:solidFill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</a:rPr>
              <a:t>Разработка унифицированной беспилотной платформы на комбинированном ходу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046A175-F102-4DAA-B234-1F4CE45EA0F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93" y="3068102"/>
            <a:ext cx="2619534" cy="1470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CAA8C2E-05A6-4CEE-97B5-86D1D7940C4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979" y="3068102"/>
            <a:ext cx="2393765" cy="1470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FDF55A7-B010-4C5D-97FB-FD6A22F6F0C6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21" y="4661658"/>
            <a:ext cx="5129836" cy="19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F7911D8-D8F9-495C-9E8F-D23B4866526A}"/>
              </a:ext>
            </a:extLst>
          </p:cNvPr>
          <p:cNvSpPr txBox="1">
            <a:spLocks/>
          </p:cNvSpPr>
          <p:nvPr/>
        </p:nvSpPr>
        <p:spPr>
          <a:xfrm>
            <a:off x="283146" y="106183"/>
            <a:ext cx="5673273" cy="4750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Петербургский государственный университет путей сообщения </a:t>
            </a:r>
            <a:r>
              <a:rPr lang="ru-RU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Императора </a:t>
            </a:r>
            <a:r>
              <a:rPr lang="ru-RU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Александра </a:t>
            </a:r>
            <a:r>
              <a:rPr lang="en-US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I</a:t>
            </a:r>
            <a:endParaRPr lang="ru-RU" sz="1200" b="1" dirty="0">
              <a:solidFill>
                <a:srgbClr val="192D7C"/>
              </a:solidFill>
              <a:latin typeface="Golos Text VF DemiBold" pitchFamily="2" charset="0"/>
              <a:ea typeface="Golos Text VF DemiBold" pitchFamily="2" charset="0"/>
              <a:cs typeface="Times New Roman" panose="02020603050405020304" pitchFamily="18" charset="0"/>
            </a:endParaRPr>
          </a:p>
        </p:txBody>
      </p:sp>
      <p:pic>
        <p:nvPicPr>
          <p:cNvPr id="18" name="object 3">
            <a:extLst>
              <a:ext uri="{FF2B5EF4-FFF2-40B4-BE49-F238E27FC236}">
                <a16:creationId xmlns:a16="http://schemas.microsoft.com/office/drawing/2014/main" id="{F572F0CD-95C2-4C9C-B697-7153ADEDC11B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531895" y="194283"/>
            <a:ext cx="521093" cy="31347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358B08F-AB07-48C9-A6B3-7623BED7E0D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25" y="106183"/>
            <a:ext cx="475038" cy="47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57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B26C4240-E9B2-4EB3-A0F3-C41EADE3230B}"/>
              </a:ext>
            </a:extLst>
          </p:cNvPr>
          <p:cNvSpPr/>
          <p:nvPr/>
        </p:nvSpPr>
        <p:spPr>
          <a:xfrm>
            <a:off x="7671553" y="2725271"/>
            <a:ext cx="6789272" cy="4132729"/>
          </a:xfrm>
          <a:custGeom>
            <a:avLst/>
            <a:gdLst>
              <a:gd name="connsiteX0" fmla="*/ 2378637 w 6789272"/>
              <a:gd name="connsiteY0" fmla="*/ 0 h 4132729"/>
              <a:gd name="connsiteX1" fmla="*/ 4404659 w 6789272"/>
              <a:gd name="connsiteY1" fmla="*/ 0 h 4132729"/>
              <a:gd name="connsiteX2" fmla="*/ 6789272 w 6789272"/>
              <a:gd name="connsiteY2" fmla="*/ 4132729 h 4132729"/>
              <a:gd name="connsiteX3" fmla="*/ 4737846 w 6789272"/>
              <a:gd name="connsiteY3" fmla="*/ 4130923 h 4132729"/>
              <a:gd name="connsiteX4" fmla="*/ 3394636 w 6789272"/>
              <a:gd name="connsiteY4" fmla="*/ 1786652 h 4132729"/>
              <a:gd name="connsiteX5" fmla="*/ 2052781 w 6789272"/>
              <a:gd name="connsiteY5" fmla="*/ 4128559 h 4132729"/>
              <a:gd name="connsiteX6" fmla="*/ 0 w 6789272"/>
              <a:gd name="connsiteY6" fmla="*/ 4126752 h 4132729"/>
              <a:gd name="connsiteX7" fmla="*/ 2378637 w 6789272"/>
              <a:gd name="connsiteY7" fmla="*/ 0 h 413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9272" h="4132729">
                <a:moveTo>
                  <a:pt x="2378637" y="0"/>
                </a:moveTo>
                <a:lnTo>
                  <a:pt x="4404659" y="0"/>
                </a:lnTo>
                <a:lnTo>
                  <a:pt x="6789272" y="4132729"/>
                </a:lnTo>
                <a:lnTo>
                  <a:pt x="4737846" y="4130923"/>
                </a:lnTo>
                <a:lnTo>
                  <a:pt x="3394636" y="1786652"/>
                </a:lnTo>
                <a:lnTo>
                  <a:pt x="2052781" y="4128559"/>
                </a:lnTo>
                <a:lnTo>
                  <a:pt x="0" y="4126752"/>
                </a:lnTo>
                <a:lnTo>
                  <a:pt x="2378637" y="0"/>
                </a:lnTo>
                <a:close/>
              </a:path>
            </a:pathLst>
          </a:custGeom>
          <a:blipFill dpi="0" rotWithShape="1">
            <a:blip r:embed="rId3">
              <a:alphaModFix amt="34000"/>
            </a:blip>
            <a:srcRect/>
            <a:stretch>
              <a:fillRect l="-2000" t="-13000" r="-4000"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BFE477-92A3-4AE4-B3A8-E2F5A04749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3" t="25034" r="44315" b="23129"/>
          <a:stretch/>
        </p:blipFill>
        <p:spPr>
          <a:xfrm>
            <a:off x="844190" y="3958480"/>
            <a:ext cx="4627469" cy="27957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0064" y="1014088"/>
            <a:ext cx="5756355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ОПИСАНИЕ ПРОДУКТА</a:t>
            </a:r>
            <a:r>
              <a:rPr lang="ru-RU" sz="1600" b="1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: 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разработанная 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методика применения активаторов трения в процессе ведения поезда локомотивом, направлена на повышение коэффициента сцепления колес электровозов с рельсами; предложен активатор трения на основе термореактивных смол, позволяющий повысить коэффициент сцепления в системе «колесо-рельс» и увеличить силу тяги существующих грузовых электровозов, а также отказаться от использования кварцевого песка; разработано и внедрено устройство для нанесения активатора трения на поверхность катания колеса электровоза; представлены рекомендации по корректировке Правил тяговых расчетов для поездной работы при использовании активаторов трения; доказана перспективность использования активаторов трения для повышения тяговых характеристик электровозов на сети ОАО «РЖД».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032704" y="211975"/>
            <a:ext cx="583910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ЭФФЕКТ (ЦЕННОСТЬ): </a:t>
            </a:r>
          </a:p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kumimoji="0" lang="ru-RU" sz="12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Для подвижного состава и объектов инфраструктуры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: </a:t>
            </a:r>
          </a:p>
          <a:p>
            <a:pPr marL="228600" indent="-228600">
              <a:buClr>
                <a:srgbClr val="000000"/>
              </a:buClr>
              <a:buFont typeface="Arial"/>
              <a:buAutoNum type="arabicPeriod"/>
              <a:defRPr/>
            </a:pPr>
            <a:r>
              <a:rPr lang="ru-RU" sz="10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Увеличение среднесуточной производительности локомотива рабочего парка в грузовом движении не менее чем на 10%.</a:t>
            </a:r>
          </a:p>
          <a:p>
            <a:pPr marL="228600" indent="-228600">
              <a:buClr>
                <a:srgbClr val="000000"/>
              </a:buClr>
              <a:buFont typeface="Arial"/>
              <a:buAutoNum type="arabicPeriod"/>
              <a:defRPr/>
            </a:pPr>
            <a:r>
              <a:rPr lang="ru-RU" sz="10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Повышение производительности локомотива напрямую связано с обеспечением тяговых характеристик – возможности ведения тяжеловесных поездов без снижения скорости, то есть с обеспечением повышенного сцепления в контакте колес локомотива с рельсами при увеличенном сопротивлении движению состава грузовых вагонов. </a:t>
            </a:r>
          </a:p>
          <a:p>
            <a:pPr marL="228600" indent="-228600">
              <a:buClr>
                <a:srgbClr val="000000"/>
              </a:buClr>
              <a:buFont typeface="Arial"/>
              <a:buAutoNum type="arabicPeriod"/>
              <a:defRPr/>
            </a:pPr>
            <a:r>
              <a:rPr lang="ru-RU" sz="10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Повышение эффективности взаимодействия в системе «колесо-рельс» тягового подвижного состава (далее ТПС) требует не только обеспечивать повышенное сцепление, но одновременно снижать факторы, способствующие формированию износов, снижению срока службы и увеличению затрат на замену или внеплановое техническое обслуживание колес.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3146" y="604516"/>
            <a:ext cx="5749558" cy="475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solidFill>
                  <a:srgbClr val="FF0000"/>
                </a:solidFill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</a:rPr>
              <a:t>Разработка активатора трения в системе</a:t>
            </a:r>
            <a:endParaRPr lang="en-US" sz="1800" b="1" dirty="0">
              <a:solidFill>
                <a:srgbClr val="FF0000"/>
              </a:solidFill>
              <a:latin typeface="Golos Text DemiBold" panose="020B0703020202020204" pitchFamily="34" charset="-52"/>
              <a:ea typeface="Verdana" panose="020B0604030504040204" pitchFamily="34" charset="0"/>
              <a:cs typeface="Golos Text DemiBold" panose="020B0703020202020204" pitchFamily="34" charset="-52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</a:rPr>
              <a:t>"колесо-рельс"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342A06-EE2F-4B76-897C-7E2EBC53363E}"/>
              </a:ext>
            </a:extLst>
          </p:cNvPr>
          <p:cNvSpPr txBox="1"/>
          <p:nvPr/>
        </p:nvSpPr>
        <p:spPr>
          <a:xfrm>
            <a:off x="6058460" y="2520299"/>
            <a:ext cx="583910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ЗАКАЗЧИК: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0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ОАО «Российские железные дороги»</a:t>
            </a:r>
            <a:endParaRPr lang="ru-RU" sz="10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СРОК РАЗРАБОТКИ: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000" kern="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1</a:t>
            </a:r>
            <a:r>
              <a:rPr lang="ru-RU" sz="10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год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СТОИМОСТЬ РАЗРАБОТКИ: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000" kern="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2,5 </a:t>
            </a:r>
            <a:r>
              <a:rPr lang="ru-RU" sz="10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млн.руб</a:t>
            </a:r>
            <a:r>
              <a:rPr lang="ru-RU" sz="10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.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ОЖИДАЕМЫЙ ОБЪЁМ ВЫПУСКА: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к </a:t>
            </a:r>
            <a:r>
              <a:rPr lang="ru-RU" sz="1200" kern="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2025 г. партия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активатора  трения на основе термореактивных смол</a:t>
            </a: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0712FC-424D-48A1-ACBB-BB1223B707F5}"/>
              </a:ext>
            </a:extLst>
          </p:cNvPr>
          <p:cNvSpPr txBox="1"/>
          <p:nvPr/>
        </p:nvSpPr>
        <p:spPr>
          <a:xfrm>
            <a:off x="6058460" y="3553654"/>
            <a:ext cx="5839103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ТЕКУЩИЙ СТАТУС РАЗРАБОТКИ: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УГТ 9. </a:t>
            </a:r>
            <a:r>
              <a:rPr lang="ru-RU" sz="10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Впервые исследовано влияние активатора трения на коэффициент сцепления колеса с рельсом для тягового подвижного состава. Разработана экспериментально-расчетная методика определения коэффициента трения в системе «колесо-рельс», основанная на результатах лабораторных испытаний с использованием системы «шарик-диск», учитывающая масштабные коэффициенты. Предложена методика определения коэффициента сцепления колес тягового подвижного состава с рельсом с использованием вероятностного подхода. Установлено качественное и количественное влияние активатора трения на основе термореактивных смол на силу тяги электровоза при ведении поезда. Предложен активатор трения и устройство для его нанесения, новизна которых подтверждена патентом на изобретение Российской Федерации № 2721993. </a:t>
            </a:r>
            <a:r>
              <a:rPr lang="ru-RU" sz="10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НИОКР завершена.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10AADC-700C-48D3-907E-A9F4AB1FC9EA}"/>
              </a:ext>
            </a:extLst>
          </p:cNvPr>
          <p:cNvSpPr txBox="1"/>
          <p:nvPr/>
        </p:nvSpPr>
        <p:spPr>
          <a:xfrm>
            <a:off x="6032704" y="5751917"/>
            <a:ext cx="5839103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ОЦЕНКА СТЕПЕНИ ЛОКАЛИЗАЦИИ: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0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100% отечественное производство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РАЗРАБОТКА СООТВЕТСТВУЕТ: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коду ГРНТИ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55.03.11: Трение, износ, смазка</a:t>
            </a:r>
          </a:p>
          <a:p>
            <a:pPr lvl="0">
              <a:buClr>
                <a:srgbClr val="000000"/>
              </a:buClr>
              <a:defRPr/>
            </a:pPr>
            <a:endParaRPr lang="ru-RU" sz="10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DA950534-9BEB-43C6-8FDA-68747039E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146" y="106183"/>
            <a:ext cx="5673273" cy="475038"/>
          </a:xfrm>
        </p:spPr>
        <p:txBody>
          <a:bodyPr>
            <a:noAutofit/>
          </a:bodyPr>
          <a:lstStyle/>
          <a:p>
            <a:r>
              <a:rPr lang="ru-RU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Петербургский государственный университет путей сообщения </a:t>
            </a:r>
            <a:r>
              <a:rPr lang="ru-RU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Императора </a:t>
            </a:r>
            <a:r>
              <a:rPr lang="ru-RU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Александра </a:t>
            </a:r>
            <a:r>
              <a:rPr lang="en-US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I</a:t>
            </a:r>
            <a:endParaRPr lang="ru-RU" sz="1200" b="1" dirty="0">
              <a:solidFill>
                <a:srgbClr val="192D7C"/>
              </a:solidFill>
              <a:latin typeface="Golos Text VF DemiBold" pitchFamily="2" charset="0"/>
              <a:ea typeface="Golos Text VF DemiBold" pitchFamily="2" charset="0"/>
              <a:cs typeface="Times New Roman" panose="02020603050405020304" pitchFamily="18" charset="0"/>
            </a:endParaRPr>
          </a:p>
        </p:txBody>
      </p:sp>
      <p:pic>
        <p:nvPicPr>
          <p:cNvPr id="15" name="object 3">
            <a:extLst>
              <a:ext uri="{FF2B5EF4-FFF2-40B4-BE49-F238E27FC236}">
                <a16:creationId xmlns:a16="http://schemas.microsoft.com/office/drawing/2014/main" id="{B40D55BE-CAC1-434C-967C-BD0D0C4B72B7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531895" y="194283"/>
            <a:ext cx="521093" cy="31347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0C16CD3-4518-4C55-B482-99528613AF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25" y="106183"/>
            <a:ext cx="475038" cy="47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9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623175-3A84-2D37-2BD9-512FFE2A7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888" y="3272542"/>
            <a:ext cx="5422977" cy="3249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213988" y="4075807"/>
            <a:ext cx="56048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ОЦЕНКА СТЕПЕНИ ЛОКАЛИЗАЦИИ:</a:t>
            </a:r>
            <a:r>
              <a:rPr lang="ru-RU" sz="14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возможно 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обеспечение 100% локализации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271490" y="567984"/>
            <a:ext cx="56849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1" i="0" u="none" strike="noStrike" kern="0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  <a:sym typeface="Arial"/>
              </a:rPr>
              <a:t>Экспериментальная установка магнитной левитации и линейного </a:t>
            </a:r>
            <a:r>
              <a:rPr kumimoji="0" lang="ru-RU" sz="1600" b="1" i="0" u="none" strike="noStrike" kern="0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  <a:sym typeface="Arial"/>
              </a:rPr>
              <a:t>электродвижения</a:t>
            </a:r>
            <a:endParaRPr kumimoji="0" lang="ru-RU" sz="1600" b="1" i="0" u="none" strike="noStrike" kern="0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olos Text DemiBold" panose="020B0703020202020204" pitchFamily="34" charset="-52"/>
              <a:ea typeface="Verdana" panose="020B0604030504040204" pitchFamily="34" charset="0"/>
              <a:cs typeface="Golos Text DemiBold" panose="020B0703020202020204" pitchFamily="34" charset="-52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1490" y="1449828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ОПИСАНИЕ ПРОДУКТА:</a:t>
            </a:r>
            <a:endParaRPr lang="ru-RU" sz="14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Подъемно-транспортное оборудование, использующее эффект магнитной левитации, </a:t>
            </a:r>
            <a:r>
              <a:rPr lang="ru-RU" sz="14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минимизирующее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4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износ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4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и 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повышающее безопасность на производстве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3146" y="2403935"/>
            <a:ext cx="5839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ЭФФЕКТ (ЦЕННОСТЬ):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4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Снижение 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эксплуатационных расходов на горизонте жизненного цикла, улучшение условий труда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13988" y="99004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ЗАКАЗЧИК / ПОТЕНЦИАЛЬНЫЙ ПОТРЕБИТЕЛЬ: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4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АО 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«ТМХ», ОАО «РЖД»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13988" y="3042004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ТЕКУЩИЙ СТАТУС РАЗРАБОТКИ: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4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Установка 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выполняет базовые функции левитации и движения, требуется доработка в части системы управления, </a:t>
            </a:r>
            <a:r>
              <a:rPr lang="ru-RU" sz="14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токосъема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4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и 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ветвления пути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13988" y="4678723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РАЗРАБОТКА СООТВЕТСТВУЕТ:</a:t>
            </a:r>
            <a:endParaRPr lang="ru-RU" sz="14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приоритету научно-технологического развития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Интеллектуальные транспортные и телекоммуникационные системы, включая автономные транспортные средства / </a:t>
            </a: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критической технологии 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Транспортные технологии для различных сфер применения (море, земля, воздух), в том числе беспилотные и автономные системы /</a:t>
            </a:r>
            <a:endParaRPr lang="ru-RU" sz="14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DA950534-9BEB-43C6-8FDA-68747039E06B}"/>
              </a:ext>
            </a:extLst>
          </p:cNvPr>
          <p:cNvSpPr txBox="1">
            <a:spLocks/>
          </p:cNvSpPr>
          <p:nvPr/>
        </p:nvSpPr>
        <p:spPr>
          <a:xfrm>
            <a:off x="283146" y="106183"/>
            <a:ext cx="5673273" cy="4750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Петербургский государственный университет путей сообщения Императора Александра </a:t>
            </a:r>
            <a:r>
              <a:rPr lang="en-US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I</a:t>
            </a:r>
            <a:endParaRPr lang="ru-RU" sz="1200" b="1" dirty="0">
              <a:solidFill>
                <a:srgbClr val="192D7C"/>
              </a:solidFill>
              <a:latin typeface="Golos Text VF DemiBold" pitchFamily="2" charset="0"/>
              <a:ea typeface="Golos Text VF DemiBold" pitchFamily="2" charset="0"/>
              <a:cs typeface="Times New Roman" panose="02020603050405020304" pitchFamily="18" charset="0"/>
            </a:endParaRPr>
          </a:p>
        </p:txBody>
      </p:sp>
      <p:pic>
        <p:nvPicPr>
          <p:cNvPr id="14" name="object 3">
            <a:extLst>
              <a:ext uri="{FF2B5EF4-FFF2-40B4-BE49-F238E27FC236}">
                <a16:creationId xmlns:a16="http://schemas.microsoft.com/office/drawing/2014/main" id="{B40D55BE-CAC1-434C-967C-BD0D0C4B72B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531895" y="194283"/>
            <a:ext cx="521093" cy="31347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0C16CD3-4518-4C55-B482-99528613AF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25" y="106183"/>
            <a:ext cx="475038" cy="4750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213988" y="1582966"/>
            <a:ext cx="56854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ПЕРИОД ПОЛУЧЕНИЯ РЕЗУЛЬТАТА: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2021-2024</a:t>
            </a:r>
          </a:p>
          <a:p>
            <a:pPr lvl="0">
              <a:buClr>
                <a:srgbClr val="000000"/>
              </a:buClr>
              <a:defRPr/>
            </a:pPr>
            <a:endParaRPr lang="ru-RU" sz="14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СТОИМОСТЬ РАЗРАБОТКИ: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25 076 079,20 руб.</a:t>
            </a:r>
          </a:p>
          <a:p>
            <a:pPr>
              <a:buClr>
                <a:srgbClr val="000000"/>
              </a:buClr>
              <a:defRPr/>
            </a:pPr>
            <a:endParaRPr lang="ru-RU" sz="14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ОЖИДАЕМЫЙ ОБЪЁМ ВЫПУСКА: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2027, 100 м пути, 1-2 транспортных </a:t>
            </a:r>
            <a:r>
              <a:rPr lang="ru-RU" sz="14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средства</a:t>
            </a:r>
            <a:endParaRPr lang="ru-RU" sz="14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540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213885" y="678843"/>
            <a:ext cx="5839103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ЭФФЕКТ (ЦЕННОСТЬ):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снижение стоимости владения подъемно-транспортным оборудованием, повышение энергоэффективности оборудования, повышение безопасности складских и промышленных перевозок, снижение уровня загрязнений всех видов, повышение скорости перевозок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. </a:t>
            </a:r>
          </a:p>
          <a:p>
            <a:pPr>
              <a:buClr>
                <a:srgbClr val="000000"/>
              </a:buClr>
              <a:defRPr/>
            </a:pPr>
            <a:endParaRPr lang="ru-RU" sz="14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ЗАКАЗЧИК: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потенциальные – ОАО «РЖД», АО «ТМХ»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СРОК РАЗРАБОТКИ: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4 года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СТОИМОСТЬ РАЗРАБОТКИ: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25 млн руб.</a:t>
            </a: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ОЖИДАЕМЫЙ ОБЪЁМ ВЫПУСКА: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к 2027 г. 100 м пути с транспортными средствами.</a:t>
            </a:r>
          </a:p>
          <a:p>
            <a:pPr lvl="0">
              <a:buClr>
                <a:srgbClr val="000000"/>
              </a:buClr>
              <a:defRPr/>
            </a:pPr>
            <a:endParaRPr lang="ru-RU" sz="14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ТЕКУЩИЙ СТАТУС РАЗРАБОТКИ: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Изготовлена установка магнитной левитации и линейного электродвижения, .</a:t>
            </a:r>
          </a:p>
          <a:p>
            <a:pPr lvl="0">
              <a:buClr>
                <a:srgbClr val="000000"/>
              </a:buClr>
              <a:defRPr/>
            </a:pPr>
            <a:endParaRPr lang="ru-RU" sz="14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ОЦЕНКА СТЕПЕНИ ЛОКАЛИЗАЦИИ: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80% компонентов системы отечественного производства</a:t>
            </a:r>
          </a:p>
          <a:p>
            <a:pPr lvl="0">
              <a:buClr>
                <a:srgbClr val="000000"/>
              </a:buClr>
              <a:defRPr/>
            </a:pPr>
            <a:endParaRPr lang="ru-RU" sz="14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РАЗРАБОТКА СООТВЕТСТВУЕТ: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приоритету научно-технологического развития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Интеллектуальные транспортные и телекоммуникационные системы, включая автономные транспортные средства / </a:t>
            </a: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критической технологии 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Транспортные технологии для различных сфер применения (море, земля, воздух), в том числе беспилотные и автономные системы /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283145" y="508871"/>
            <a:ext cx="58036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  <a:sym typeface="Arial"/>
              </a:rPr>
              <a:t>Подъемно-транспортное оборудование на основе магнитной левитации и линейного электродвижения (разработка)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7665" y="1357561"/>
            <a:ext cx="583910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ОПИСАНИЕ ПРОДУКТА: 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разработанное впервые в мире подъемно-транспортное оборудование на базе магнитной левитации с верхним подвесом позволяет решать в комплексе задачу быстрой и безопасной транспортировки грузов на складских и промышленных объектах с высокими экологическими характеристиками и высокой энергоэффективностью. Система содержит магнитную систему, линейный электродвигатель, блок управления и питания. </a:t>
            </a:r>
          </a:p>
        </p:txBody>
      </p:sp>
      <p:pic>
        <p:nvPicPr>
          <p:cNvPr id="5" name="Рисунок 4" descr="D:\system file\рабочий стол\маглев\23.09.2024 Маглев\IMG_8072.jpg">
            <a:extLst>
              <a:ext uri="{FF2B5EF4-FFF2-40B4-BE49-F238E27FC236}">
                <a16:creationId xmlns:a16="http://schemas.microsoft.com/office/drawing/2014/main" id="{0202E79A-0514-B112-2ADB-EADE0516F19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45" y="3429000"/>
            <a:ext cx="5584066" cy="325148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A950534-9BEB-43C6-8FDA-68747039E06B}"/>
              </a:ext>
            </a:extLst>
          </p:cNvPr>
          <p:cNvSpPr txBox="1">
            <a:spLocks/>
          </p:cNvSpPr>
          <p:nvPr/>
        </p:nvSpPr>
        <p:spPr>
          <a:xfrm>
            <a:off x="283146" y="106183"/>
            <a:ext cx="5673273" cy="4750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Петербургский государственный университет путей сообщения Императора Александра </a:t>
            </a:r>
            <a:r>
              <a:rPr lang="en-US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I</a:t>
            </a:r>
            <a:endParaRPr lang="ru-RU" sz="1200" b="1" dirty="0">
              <a:solidFill>
                <a:srgbClr val="192D7C"/>
              </a:solidFill>
              <a:latin typeface="Golos Text VF DemiBold" pitchFamily="2" charset="0"/>
              <a:ea typeface="Golos Text VF DemiBold" pitchFamily="2" charset="0"/>
              <a:cs typeface="Times New Roman" panose="02020603050405020304" pitchFamily="18" charset="0"/>
            </a:endParaRPr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B40D55BE-CAC1-434C-967C-BD0D0C4B72B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531895" y="194283"/>
            <a:ext cx="521093" cy="31347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0C16CD3-4518-4C55-B482-99528613AF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25" y="106183"/>
            <a:ext cx="475038" cy="47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8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124656" y="4785397"/>
            <a:ext cx="567144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РАЗРАБОТКА СООТВЕТСТВУЕТ:</a:t>
            </a:r>
          </a:p>
          <a:p>
            <a:pPr>
              <a:buClr>
                <a:srgbClr val="000000"/>
              </a:buClr>
              <a:defRPr/>
            </a:pPr>
            <a:r>
              <a:rPr lang="ru-RU" sz="13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ПН 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НТР: 4. Безопасность получения, хранения, передачи и обработки информации.</a:t>
            </a:r>
          </a:p>
          <a:p>
            <a:pPr>
              <a:buClr>
                <a:srgbClr val="000000"/>
              </a:buClr>
              <a:defRPr/>
            </a:pP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5. Интеллектуальные транспортные и телекоммуникационные системы, включая автономные транспортные средства.</a:t>
            </a:r>
          </a:p>
          <a:p>
            <a:pPr>
              <a:buClr>
                <a:srgbClr val="000000"/>
              </a:buClr>
              <a:defRPr/>
            </a:pP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КТ: 13. Технологии создания доверенного и защищенного системного и прикладного программного обеспечения, в том числе для управления социальными и экономически значимыми системами.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124656" y="4351333"/>
            <a:ext cx="5604870" cy="374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ОЦЕНКА СТЕПЕНИ ЛОКАЛИЗАЦИИ:</a:t>
            </a:r>
            <a:r>
              <a:rPr lang="ru-RU" sz="14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100%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271490" y="507753"/>
            <a:ext cx="58245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1" i="0" u="none" strike="noStrike" kern="0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olos Text DemiBold" panose="020B0703020202020204" pitchFamily="34" charset="-52"/>
                <a:ea typeface="Verdana" panose="020B0604030504040204" pitchFamily="34" charset="0"/>
                <a:cs typeface="Golos Text DemiBold" panose="020B0703020202020204" pitchFamily="34" charset="-52"/>
                <a:sym typeface="Arial"/>
              </a:rPr>
              <a:t>Защита информации значимых объектов критической информационной инфраструктуры петербургского метрополитена</a:t>
            </a:r>
            <a:endParaRPr kumimoji="0" lang="ru-RU" sz="1600" b="1" i="0" u="none" strike="noStrike" kern="0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olos Text DemiBold" panose="020B0703020202020204" pitchFamily="34" charset="-52"/>
              <a:ea typeface="Verdana" panose="020B0604030504040204" pitchFamily="34" charset="0"/>
              <a:cs typeface="Golos Text DemiBold" panose="020B0703020202020204" pitchFamily="34" charset="-52"/>
              <a:sym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33" y="1401769"/>
            <a:ext cx="5853167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ОПИСАНИЕ РЕЗУЛЬТАТА: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3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Разработаны 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и реализованы меры по защите информации значимых объектов критической информационной инфраструктуры, применяемых в ГУП «Петербургский метрополитен»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7161" y="2321004"/>
            <a:ext cx="585316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ЭФФЕКТ (ЦЕННОСТЬ):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3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переход 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инфраструктуры ГУП «Петербургский метрополитен»  на российское программное обеспечение и доверенные программно-аппаратные комплексы, обеспечение информационной безопасности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24656" y="1401770"/>
            <a:ext cx="552494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ЗАКАЗЧИК / ПОТЕНЦИАЛЬНЫЙ ПОТРЕБИТЕЛЬ: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3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Заказчик 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- ГУП «Петербургский метрополитен»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Потенциальный потребитель – метрополитены городов России и стран СНГ.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24656" y="3768255"/>
            <a:ext cx="56555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ТЕКУЩИЙ СТАТУС РАЗРАБОТКИ: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3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Внедрено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, серийное производство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4C41A4-8C1F-D8F9-8122-4B8A00CF9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46" y="3554426"/>
            <a:ext cx="5536105" cy="3217609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DA950534-9BEB-43C6-8FDA-68747039E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146" y="106183"/>
            <a:ext cx="5673273" cy="475038"/>
          </a:xfrm>
        </p:spPr>
        <p:txBody>
          <a:bodyPr>
            <a:noAutofit/>
          </a:bodyPr>
          <a:lstStyle/>
          <a:p>
            <a:r>
              <a:rPr lang="ru-RU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Петербургский государственный университет путей сообщения </a:t>
            </a:r>
            <a:r>
              <a:rPr lang="ru-RU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Императора </a:t>
            </a:r>
            <a:r>
              <a:rPr lang="ru-RU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Александра </a:t>
            </a:r>
            <a:r>
              <a:rPr lang="en-US" sz="1200" b="1" dirty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I</a:t>
            </a:r>
            <a:endParaRPr lang="ru-RU" sz="1200" b="1" dirty="0">
              <a:solidFill>
                <a:srgbClr val="192D7C"/>
              </a:solidFill>
              <a:latin typeface="Golos Text VF DemiBold" pitchFamily="2" charset="0"/>
              <a:ea typeface="Golos Text VF DemiBold" pitchFamily="2" charset="0"/>
              <a:cs typeface="Times New Roman" panose="02020603050405020304" pitchFamily="18" charset="0"/>
            </a:endParaRPr>
          </a:p>
        </p:txBody>
      </p:sp>
      <p:pic>
        <p:nvPicPr>
          <p:cNvPr id="14" name="object 3">
            <a:extLst>
              <a:ext uri="{FF2B5EF4-FFF2-40B4-BE49-F238E27FC236}">
                <a16:creationId xmlns:a16="http://schemas.microsoft.com/office/drawing/2014/main" id="{B40D55BE-CAC1-434C-967C-BD0D0C4B72B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531895" y="194283"/>
            <a:ext cx="521093" cy="31347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0C16CD3-4518-4C55-B482-99528613AF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25" y="106183"/>
            <a:ext cx="475038" cy="47503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6124656" y="2369569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ПЕРИОД ПОЛУЧЕНИЯ РЕЗУЛЬТАТА: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в формате текущий 2024 год, планируемый период 2025-2029 года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СТОИМОСТЬ РАЗРАБОТКИ: 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на 1 станцию метрополитена стоимость модернизации – 30 млн. руб., нового оснащения – 60-120 млн. руб.</a:t>
            </a:r>
            <a:endParaRPr lang="ru-RU" sz="13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ОЖИДАЕМЫЙ ОБЪЁМ ВЫПУСКА: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3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модернизация до 10 станций в год, новое оснащение до 5 станций в год на действующих мощностях</a:t>
            </a:r>
          </a:p>
        </p:txBody>
      </p:sp>
    </p:spTree>
    <p:extLst>
      <p:ext uri="{BB962C8B-B14F-4D97-AF65-F5344CB8AC3E}">
        <p14:creationId xmlns:p14="http://schemas.microsoft.com/office/powerpoint/2010/main" val="261523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213885" y="302359"/>
            <a:ext cx="5839103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ЭФФЕКТ (ЦЕННОСТЬ): </a:t>
            </a:r>
          </a:p>
          <a:p>
            <a:pPr algn="just">
              <a:buClr>
                <a:srgbClr val="000000"/>
              </a:buClr>
              <a:defRPr/>
            </a:pP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Технологическая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линия открывает возможности для внедрения при производстве автоклавного газобетона инновационных решений 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ПГУПСа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 в области композиционных материалов на цементной основе. Это позволяет при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возведении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объектов жилищного и социального назначений использовать газобетон D400 вместо конструкционного D500-D700 и исключить мероприятия по усилению теплового контура зданий. Экономический эффект составит не менее 12% от стоимости квадратного метра стены из конструкционного газобетона. 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ЗАКАЗЧИК: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ООО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«ОЗ «</a:t>
            </a:r>
            <a:r>
              <a:rPr lang="ru-RU" sz="1200" kern="0" dirty="0" err="1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Экокирпич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» (г. Оренбург), ООО "Строй-Альянс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"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(г. Санкт-Петербург)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СРОК РАЗРАБОТКИ: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3 года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СТОИМОСТЬ РАЗРАБОТКИ: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более 300 </a:t>
            </a:r>
            <a:r>
              <a:rPr lang="ru-RU" sz="1200" kern="0" dirty="0" err="1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млн.руб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.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ОЖИДАЕМЫЙ ОБЪЁМ ВЫПУСКА: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2026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г.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300 тыс.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м3 газобетонных блоков.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ТЕКУЩИЙ </a:t>
            </a: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СТАТУС РАЗРАБОТКИ:</a:t>
            </a:r>
          </a:p>
          <a:p>
            <a:pPr algn="just">
              <a:buClr>
                <a:srgbClr val="000000"/>
              </a:buClr>
              <a:defRPr/>
            </a:pP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УГТ 9.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Действующая технологическая линия изготовлена и запущена в производстве на предприятии ООО «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Экокирпич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»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в г.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Оренбург в 2022-м году. Объем выпуска блоков в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2022-2024 годах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составил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более 100.000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м3 газобетонных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блоков. </a:t>
            </a:r>
          </a:p>
          <a:p>
            <a:pPr algn="just"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ОЦЕНКА </a:t>
            </a: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СТЕПЕНИ ЛОКАЛИЗАЦИИ: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95%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компонентов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аппарата и сухих смесей 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отечественного производства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 smtClean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РАЗРАБОТКА </a:t>
            </a: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СООТВЕТСТВУЕТ</a:t>
            </a: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: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коду ГРНТИ </a:t>
            </a:r>
            <a:r>
              <a:rPr lang="ru-RU" sz="1200" kern="0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67.09.33</a:t>
            </a:r>
            <a:r>
              <a:rPr lang="ru-RU" sz="1200" kern="0" dirty="0" smtClean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Бетоны. Железобетон. Строительные растворы, смеси, составы </a:t>
            </a:r>
            <a:r>
              <a:rPr lang="ru-RU" sz="12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/ сквозной технологии </a:t>
            </a:r>
            <a:r>
              <a:rPr lang="ru-RU" sz="1200" kern="0" dirty="0" err="1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Технологии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создания новых материалов с заданными свойствами и эксплуатационными характеристиками.</a:t>
            </a: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64" y="1533408"/>
            <a:ext cx="5884151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ОПИСАНИЕ ПРОДУКТА</a:t>
            </a:r>
            <a:r>
              <a:rPr lang="ru-RU" sz="1600" b="1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: 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Р</a:t>
            </a:r>
            <a:r>
              <a:rPr lang="ru-RU" sz="1300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азработана 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автоматизированная безотходная технологическая линия для изготовления автоклавных газобетонных блоков D400 с уникальными свойствами, удовлетворяющими требованиям как к тепло- и звукоизоляционным стеновым материалам, так и к конструкционным; по прочности и морозостойкости, в классе изделий из автоклавного газобетона. Для линии в университете запроектировано и изготовлено оборудование не уступающее лучшим зарубежным образцам. </a:t>
            </a:r>
            <a:endParaRPr lang="ru-RU" dirty="0">
              <a:latin typeface="Golos Text" panose="020B0503020202020204" pitchFamily="34" charset="-52"/>
              <a:cs typeface="Golos Text" panose="020B0503020202020204" pitchFamily="34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64" y="581221"/>
            <a:ext cx="6096000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600" b="1" dirty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Автоматизированная технологическая линия производства газобетонных блоков </a:t>
            </a:r>
            <a:r>
              <a:rPr lang="ru-RU" sz="1600" b="1" dirty="0" smtClean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D400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автоклавного </a:t>
            </a:r>
            <a:r>
              <a:rPr lang="ru-RU" sz="1600" b="1" dirty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твердения 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91" y="3613813"/>
            <a:ext cx="2646385" cy="2523519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0" r="6253"/>
          <a:stretch/>
        </p:blipFill>
        <p:spPr bwMode="auto">
          <a:xfrm rot="5400000">
            <a:off x="3261737" y="3494215"/>
            <a:ext cx="2523519" cy="27627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A950534-9BEB-43C6-8FDA-68747039E06B}"/>
              </a:ext>
            </a:extLst>
          </p:cNvPr>
          <p:cNvSpPr txBox="1">
            <a:spLocks/>
          </p:cNvSpPr>
          <p:nvPr/>
        </p:nvSpPr>
        <p:spPr>
          <a:xfrm>
            <a:off x="283146" y="106183"/>
            <a:ext cx="5673273" cy="4750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Петербургский государственный университет путей сообщения Императора Александра </a:t>
            </a:r>
            <a:r>
              <a:rPr lang="en-US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I</a:t>
            </a:r>
            <a:endParaRPr lang="ru-RU" sz="1200" b="1" dirty="0">
              <a:solidFill>
                <a:srgbClr val="192D7C"/>
              </a:solidFill>
              <a:latin typeface="Golos Text VF DemiBold" pitchFamily="2" charset="0"/>
              <a:ea typeface="Golos Text VF DemiBold" pitchFamily="2" charset="0"/>
              <a:cs typeface="Times New Roman" panose="02020603050405020304" pitchFamily="18" charset="0"/>
            </a:endParaRPr>
          </a:p>
        </p:txBody>
      </p:sp>
      <p:pic>
        <p:nvPicPr>
          <p:cNvPr id="10" name="object 3">
            <a:extLst>
              <a:ext uri="{FF2B5EF4-FFF2-40B4-BE49-F238E27FC236}">
                <a16:creationId xmlns:a16="http://schemas.microsoft.com/office/drawing/2014/main" id="{B40D55BE-CAC1-434C-967C-BD0D0C4B72B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531895" y="194283"/>
            <a:ext cx="521093" cy="3134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0C16CD3-4518-4C55-B482-99528613AF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25" y="106183"/>
            <a:ext cx="475038" cy="47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213885" y="302359"/>
            <a:ext cx="5839103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ЭФФЕКТ (ЦЕННОСТЬ): </a:t>
            </a:r>
          </a:p>
          <a:p>
            <a:pPr algn="just">
              <a:buClr>
                <a:srgbClr val="000000"/>
              </a:buClr>
              <a:defRPr/>
            </a:pP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Экономическая эффективность будет достигнута за счет повышения срока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службы,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а также снижения затрат на ремонт и содержание железнодорожных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путей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, за счет применения асфальтобетона в качестве 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подбалластного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 слоя. 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ЗАКАЗЧИК: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ОАО «РЖД» (г. Москва)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СРОК РАЗРАБОТКИ: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4 года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СТОИМОСТЬ РАЗРАБОТКИ: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более 90 </a:t>
            </a:r>
            <a:r>
              <a:rPr lang="ru-RU" sz="1200" kern="0" err="1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млн</a:t>
            </a:r>
            <a:r>
              <a:rPr lang="ru-RU" sz="1200" kern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. руб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.</a:t>
            </a:r>
          </a:p>
          <a:p>
            <a:pPr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ОЖИДАЕМЫЙ ОБЪЁМ ВЫПУСКА:</a:t>
            </a:r>
            <a:r>
              <a:rPr lang="ru-RU" sz="14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2026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г.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500 м железнодорожного пути с </a:t>
            </a:r>
            <a:r>
              <a:rPr lang="ru-RU" sz="12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применением </a:t>
            </a:r>
            <a:r>
              <a:rPr lang="ru-RU" sz="1200" dirty="0" err="1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подбалластного</a:t>
            </a:r>
            <a:r>
              <a:rPr lang="ru-RU" sz="12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 слоя из асфальтобетона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.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ТЕКУЩИЙ </a:t>
            </a: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СТАТУС РАЗРАБОТКИ:</a:t>
            </a:r>
          </a:p>
          <a:p>
            <a:pPr algn="just">
              <a:buClr>
                <a:srgbClr val="000000"/>
              </a:buClr>
              <a:defRPr/>
            </a:pP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УГТ 7. Опытная к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онструкция железнодорожного пути с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устройством </a:t>
            </a:r>
            <a:r>
              <a:rPr lang="ru-RU" sz="1200" kern="0" dirty="0" err="1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подбалластного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 слоя из асфальтобетона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уложена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в 2024-м году в Рязанской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области Рыбновском 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районе, в непосредственной близости от садоводческого товарищества Весна.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Протяженность участка 500 м. </a:t>
            </a:r>
          </a:p>
          <a:p>
            <a:pPr algn="just">
              <a:buClr>
                <a:srgbClr val="000000"/>
              </a:buClr>
              <a:defRPr/>
            </a:pP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ОЦЕНКА </a:t>
            </a: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СТЕПЕНИ ЛОКАЛИЗАЦИИ:</a:t>
            </a:r>
            <a:r>
              <a:rPr lang="ru-RU" sz="1200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100%</a:t>
            </a:r>
          </a:p>
          <a:p>
            <a:pPr>
              <a:buClr>
                <a:srgbClr val="000000"/>
              </a:buClr>
              <a:defRPr/>
            </a:pPr>
            <a:endParaRPr lang="ru-RU" sz="1200" b="1" kern="0" dirty="0" smtClean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  <a:p>
            <a:pPr>
              <a:buClr>
                <a:srgbClr val="000000"/>
              </a:buClr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РАЗРАБОТКА </a:t>
            </a:r>
            <a:r>
              <a:rPr lang="ru-RU" sz="1400" b="1" kern="0" dirty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СООТВЕТСТВУЕТ</a:t>
            </a:r>
            <a:r>
              <a:rPr lang="ru-RU" sz="14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:</a:t>
            </a:r>
          </a:p>
          <a:p>
            <a:pPr>
              <a:buClr>
                <a:srgbClr val="000000"/>
              </a:buClr>
              <a:defRPr/>
            </a:pPr>
            <a:r>
              <a:rPr lang="ru-RU" sz="12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коду ГРНТИ </a:t>
            </a:r>
            <a:r>
              <a:rPr lang="ru-RU" sz="1200" kern="0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67.09.33</a:t>
            </a:r>
            <a:r>
              <a:rPr lang="ru-RU" sz="1200" kern="0" dirty="0" smtClean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Бетоны. Железобетон. Строительные растворы, смеси, составы. 67.29.63 Комплексы, здания и сооружения транспорта </a:t>
            </a:r>
            <a:r>
              <a:rPr lang="ru-RU" sz="1200" b="1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/ сквозной технологии </a:t>
            </a:r>
            <a:r>
              <a:rPr lang="ru-RU" sz="1200" kern="0" dirty="0" err="1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Технологии</a:t>
            </a:r>
            <a:r>
              <a:rPr lang="ru-RU" sz="1200" kern="0" dirty="0" smtClean="0">
                <a:solidFill>
                  <a:srgbClr val="00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  <a:sym typeface="Arial"/>
              </a:rPr>
              <a:t> создания новых материалов с заданными свойствами и эксплуатационными характеристиками.</a:t>
            </a:r>
            <a:endParaRPr lang="ru-RU" sz="1200" kern="0" dirty="0">
              <a:solidFill>
                <a:srgbClr val="00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  <a:sym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64" y="1533408"/>
            <a:ext cx="588415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ОПИСАНИЕ ПРОДУКТА</a:t>
            </a:r>
            <a:r>
              <a:rPr lang="ru-RU" sz="1600" b="1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: </a:t>
            </a:r>
            <a:r>
              <a:rPr lang="ru-RU" sz="1300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Разработана 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конструкция железнодорожного пути с </a:t>
            </a:r>
            <a:r>
              <a:rPr lang="ru-RU" sz="1300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применением </a:t>
            </a:r>
            <a:r>
              <a:rPr lang="ru-RU" sz="1300" dirty="0" err="1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подбалластного</a:t>
            </a:r>
            <a:r>
              <a:rPr lang="ru-RU" sz="1300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 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слоя из асфальтобетона</a:t>
            </a:r>
            <a:r>
              <a:rPr lang="ru-RU" sz="1300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. Разработана 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технология устройства </a:t>
            </a:r>
            <a:r>
              <a:rPr lang="ru-RU" sz="1300" dirty="0" err="1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подбалластного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 слоя из асфальтобетона в конструкцию железнодорожного пути при выполнении капитального ремонта. </a:t>
            </a:r>
            <a:r>
              <a:rPr lang="ru-RU" sz="1300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Разработан состав 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асфальтобетона для </a:t>
            </a:r>
            <a:r>
              <a:rPr lang="ru-RU" sz="1300" dirty="0" err="1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подбалластного</a:t>
            </a:r>
            <a:r>
              <a:rPr lang="ru-RU" sz="1300" dirty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 слоя в </a:t>
            </a:r>
            <a:r>
              <a:rPr lang="ru-RU" sz="1300" dirty="0" smtClean="0"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конструкции железнодорожного пути, проведены его испытания. Создана система интерактивного мониторинга за состоянием железнодорожного пути.</a:t>
            </a:r>
            <a:endParaRPr lang="ru-RU" dirty="0">
              <a:latin typeface="Golos Text" panose="020B0503020202020204" pitchFamily="34" charset="-52"/>
              <a:cs typeface="Golos Text" panose="020B0503020202020204" pitchFamily="34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64" y="581221"/>
            <a:ext cx="6096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600" b="1" dirty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Исследование влияния </a:t>
            </a:r>
            <a:r>
              <a:rPr lang="ru-RU" sz="1600" b="1" dirty="0" err="1" smtClean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подбалластного</a:t>
            </a:r>
            <a:r>
              <a:rPr lang="ru-RU" sz="1600" b="1" dirty="0" smtClean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слоя из асфальтобетона на условия работы железнодорожного </a:t>
            </a:r>
            <a:r>
              <a:rPr lang="ru-RU" sz="1600" b="1" dirty="0" smtClean="0">
                <a:solidFill>
                  <a:srgbClr val="FF0000"/>
                </a:solidFill>
                <a:latin typeface="Golos Text" panose="020B0503020202020204" pitchFamily="34" charset="-52"/>
                <a:ea typeface="Verdana" panose="020B0604030504040204" pitchFamily="34" charset="0"/>
                <a:cs typeface="Golos Text" panose="020B0503020202020204" pitchFamily="34" charset="-52"/>
              </a:rPr>
              <a:t>пути </a:t>
            </a:r>
            <a:endParaRPr lang="ru-RU" sz="1600" b="1" dirty="0">
              <a:solidFill>
                <a:srgbClr val="FF0000"/>
              </a:solidFill>
              <a:latin typeface="Golos Text" panose="020B0503020202020204" pitchFamily="34" charset="-52"/>
              <a:ea typeface="Verdana" panose="020B0604030504040204" pitchFamily="34" charset="0"/>
              <a:cs typeface="Golos Text" panose="020B0503020202020204" pitchFamily="34" charset="-52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A950534-9BEB-43C6-8FDA-68747039E06B}"/>
              </a:ext>
            </a:extLst>
          </p:cNvPr>
          <p:cNvSpPr txBox="1">
            <a:spLocks/>
          </p:cNvSpPr>
          <p:nvPr/>
        </p:nvSpPr>
        <p:spPr>
          <a:xfrm>
            <a:off x="283146" y="106183"/>
            <a:ext cx="5673273" cy="4750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Петербургский государственный университет путей сообщения Императора Александра </a:t>
            </a:r>
            <a:r>
              <a:rPr lang="en-US" sz="1200" b="1" dirty="0" smtClean="0">
                <a:solidFill>
                  <a:srgbClr val="192D7C"/>
                </a:solidFill>
                <a:latin typeface="Golos Text VF DemiBold" pitchFamily="2" charset="0"/>
                <a:ea typeface="Golos Text VF DemiBold" pitchFamily="2" charset="0"/>
                <a:cs typeface="Times New Roman" panose="02020603050405020304" pitchFamily="18" charset="0"/>
              </a:rPr>
              <a:t>I</a:t>
            </a:r>
            <a:endParaRPr lang="ru-RU" sz="1200" b="1" dirty="0">
              <a:solidFill>
                <a:srgbClr val="192D7C"/>
              </a:solidFill>
              <a:latin typeface="Golos Text VF DemiBold" pitchFamily="2" charset="0"/>
              <a:ea typeface="Golos Text VF DemiBold" pitchFamily="2" charset="0"/>
              <a:cs typeface="Times New Roman" panose="02020603050405020304" pitchFamily="18" charset="0"/>
            </a:endParaRPr>
          </a:p>
        </p:txBody>
      </p:sp>
      <p:pic>
        <p:nvPicPr>
          <p:cNvPr id="10" name="object 3">
            <a:extLst>
              <a:ext uri="{FF2B5EF4-FFF2-40B4-BE49-F238E27FC236}">
                <a16:creationId xmlns:a16="http://schemas.microsoft.com/office/drawing/2014/main" id="{B40D55BE-CAC1-434C-967C-BD0D0C4B72B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31895" y="194283"/>
            <a:ext cx="521093" cy="3134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0C16CD3-4518-4C55-B482-99528613AF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25" y="106183"/>
            <a:ext cx="475038" cy="4750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4"/>
          <a:stretch/>
        </p:blipFill>
        <p:spPr>
          <a:xfrm>
            <a:off x="200064" y="3072291"/>
            <a:ext cx="2327005" cy="15729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24"/>
          <a:stretch/>
        </p:blipFill>
        <p:spPr>
          <a:xfrm>
            <a:off x="1377588" y="4738254"/>
            <a:ext cx="4578831" cy="200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96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1436</TotalTime>
  <Words>2291</Words>
  <Application>Microsoft Office PowerPoint</Application>
  <PresentationFormat>Широкоэкранный</PresentationFormat>
  <Paragraphs>220</Paragraphs>
  <Slides>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Calibri Light</vt:lpstr>
      <vt:lpstr>Golos Text</vt:lpstr>
      <vt:lpstr>Golos Text DemiBold</vt:lpstr>
      <vt:lpstr>Golos Text VF DemiBold</vt:lpstr>
      <vt:lpstr>Times New Roman</vt:lpstr>
      <vt:lpstr>Verdana</vt:lpstr>
      <vt:lpstr>Тема Office</vt:lpstr>
      <vt:lpstr>Петербургский государственный университет путей сообщения Императора Александра I</vt:lpstr>
      <vt:lpstr>Петербургский государственный университет путей сообщения Императора Александра I</vt:lpstr>
      <vt:lpstr>Презентация PowerPoint</vt:lpstr>
      <vt:lpstr>Петербургский государственный университет путей сообщения Императора Александра I</vt:lpstr>
      <vt:lpstr>Презентация PowerPoint</vt:lpstr>
      <vt:lpstr>Презентация PowerPoint</vt:lpstr>
      <vt:lpstr>Петербургский государственный университет путей сообщения Императора Александра I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ПГУПС</cp:lastModifiedBy>
  <cp:revision>92</cp:revision>
  <cp:lastPrinted>2023-04-24T12:49:13Z</cp:lastPrinted>
  <dcterms:created xsi:type="dcterms:W3CDTF">2021-01-21T08:56:58Z</dcterms:created>
  <dcterms:modified xsi:type="dcterms:W3CDTF">2025-01-23T07:45:58Z</dcterms:modified>
</cp:coreProperties>
</file>